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7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3"/>
    <p:sldId id="268" r:id="rId14"/>
    <p:sldId id="271" r:id="rId15"/>
    <p:sldId id="274" r:id="rId16"/>
    <p:sldId id="277" r:id="rId17"/>
    <p:sldId id="280" r:id="rId18"/>
    <p:sldId id="283" r:id="rId19"/>
    <p:sldId id="286" r:id="rId20"/>
    <p:sldId id="289" r:id="rId21"/>
    <p:sldId id="292" r:id="rId22"/>
    <p:sldId id="295" r:id="rId23"/>
    <p:sldId id="298" r:id="rId24"/>
    <p:sldId id="301" r:id="rId25"/>
    <p:sldId id="304" r:id="rId26"/>
    <p:sldId id="307" r:id="rId27"/>
    <p:sldId id="310" r:id="rId28"/>
    <p:sldId id="313" r:id="rId29"/>
    <p:sldId id="316" r:id="rId30"/>
    <p:sldId id="319" r:id="rId31"/>
    <p:sldId id="322" r:id="rId32"/>
    <p:sldId id="325" r:id="rId33"/>
    <p:sldId id="328" r:id="rId34"/>
    <p:sldId id="331" r:id="rId35"/>
    <p:sldId id="334" r:id="rId36"/>
    <p:sldId id="337" r:id="rId37"/>
    <p:sldId id="340" r:id="rId38"/>
    <p:sldId id="343" r:id="rId39"/>
    <p:sldId id="346" r:id="rId40"/>
    <p:sldId id="349" r:id="rId41"/>
    <p:sldId id="352" r:id="rId42"/>
    <p:sldId id="355" r:id="rId43"/>
    <p:sldId id="358" r:id="rId44"/>
    <p:sldId id="361" r:id="rId45"/>
    <p:sldId id="364" r:id="rId46"/>
    <p:sldId id="367" r:id="rId47"/>
    <p:sldId id="370" r:id="rId48"/>
    <p:sldId id="373" r:id="rId49"/>
    <p:sldId id="376" r:id="rId50"/>
    <p:sldId id="379" r:id="rId51"/>
    <p:sldId id="382" r:id="rId52"/>
    <p:sldId id="385" r:id="rId53"/>
    <p:sldId id="388" r:id="rId54"/>
    <p:sldId id="391" r:id="rId55"/>
    <p:sldId id="394" r:id="rId56"/>
    <p:sldId id="397" r:id="rId57"/>
    <p:sldId id="400" r:id="rId58"/>
    <p:sldId id="403" r:id="rId59"/>
    <p:sldId id="406" r:id="rId60"/>
    <p:sldId id="409" r:id="rId61"/>
    <p:sldId id="412" r:id="rId62"/>
    <p:sldId id="415" r:id="rId63"/>
    <p:sldId id="418" r:id="rId64"/>
  </p:sldIdLst>
  <p:sldSz cx="12192000" cy="6858000"/>
  <p:notesSz cx="6858000" cy="9144000"/>
  <p:embeddedFontLst>
    <p:embeddedFont>
      <p:font typeface="Montserrat"/>
      <p:regular r:id="rId66"/>
      <p:bold r:id="rId67"/>
      <p:italic r:id="rId68"/>
      <p:boldItalic r:id="rId69"/>
    </p:embeddedFont>
    <p:embeddedFont>
      <p:font typeface="Average"/>
      <p:regular r:id="rId70"/>
    </p:embeddedFont>
    <p:embeddedFont>
      <p:font typeface="Oswald"/>
      <p:regular r:id="rId71"/>
      <p:bold r:id="rId72"/>
    </p:embeddedFont>
  </p:embeddedFontLst>
  <p:custDataLst>
    <p:tags r:id="rId65"/>
  </p:custData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1A20B-5D98-4EC5-BE32-228187EC4ED7}" v="557" dt="2022-08-30T09:51:30.700"/>
    <p1510:client id="{55A5A1B2-7E43-4A71-A372-030657E33278}" v="75" dt="2022-09-02T19:43:17.811"/>
  </p1510:revLst>
</p1510:revInfo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3.xml" /><Relationship Id="rId11" Type="http://schemas.microsoft.com/office/2015/10/relationships/revisionInfo" Target="revisionInfo.xml" /><Relationship Id="rId12" Type="http://schemas.openxmlformats.org/officeDocument/2006/relationships/slide" Target="slides/slide4.xml" /><Relationship Id="rId13" Type="http://schemas.openxmlformats.org/officeDocument/2006/relationships/slide" Target="slides/slide5.xml" /><Relationship Id="rId14" Type="http://schemas.openxmlformats.org/officeDocument/2006/relationships/slide" Target="slides/slide6.xml" /><Relationship Id="rId15" Type="http://schemas.openxmlformats.org/officeDocument/2006/relationships/slide" Target="slides/slide7.xml" /><Relationship Id="rId16" Type="http://schemas.openxmlformats.org/officeDocument/2006/relationships/slide" Target="slides/slide8.xml" /><Relationship Id="rId17" Type="http://schemas.openxmlformats.org/officeDocument/2006/relationships/slide" Target="slides/slide9.xml" /><Relationship Id="rId18" Type="http://schemas.openxmlformats.org/officeDocument/2006/relationships/slide" Target="slides/slide10.xml" /><Relationship Id="rId19" Type="http://schemas.openxmlformats.org/officeDocument/2006/relationships/slide" Target="slides/slide11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2.xml" /><Relationship Id="rId21" Type="http://schemas.openxmlformats.org/officeDocument/2006/relationships/slide" Target="slides/slide13.xml" /><Relationship Id="rId22" Type="http://schemas.openxmlformats.org/officeDocument/2006/relationships/slide" Target="slides/slide14.xml" /><Relationship Id="rId23" Type="http://schemas.openxmlformats.org/officeDocument/2006/relationships/slide" Target="slides/slide15.xml" /><Relationship Id="rId24" Type="http://schemas.openxmlformats.org/officeDocument/2006/relationships/slide" Target="slides/slide16.xml" /><Relationship Id="rId25" Type="http://schemas.openxmlformats.org/officeDocument/2006/relationships/slide" Target="slides/slide17.xml" /><Relationship Id="rId26" Type="http://schemas.openxmlformats.org/officeDocument/2006/relationships/slide" Target="slides/slide18.xml" /><Relationship Id="rId27" Type="http://schemas.openxmlformats.org/officeDocument/2006/relationships/slide" Target="slides/slide19.xml" /><Relationship Id="rId28" Type="http://schemas.openxmlformats.org/officeDocument/2006/relationships/slide" Target="slides/slide20.xml" /><Relationship Id="rId29" Type="http://schemas.openxmlformats.org/officeDocument/2006/relationships/slide" Target="slides/slide21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2.xml" /><Relationship Id="rId31" Type="http://schemas.openxmlformats.org/officeDocument/2006/relationships/slide" Target="slides/slide23.xml" /><Relationship Id="rId32" Type="http://schemas.openxmlformats.org/officeDocument/2006/relationships/slide" Target="slides/slide24.xml" /><Relationship Id="rId33" Type="http://schemas.openxmlformats.org/officeDocument/2006/relationships/slide" Target="slides/slide25.xml" /><Relationship Id="rId34" Type="http://schemas.openxmlformats.org/officeDocument/2006/relationships/slide" Target="slides/slide26.xml" /><Relationship Id="rId35" Type="http://schemas.openxmlformats.org/officeDocument/2006/relationships/slide" Target="slides/slide27.xml" /><Relationship Id="rId36" Type="http://schemas.openxmlformats.org/officeDocument/2006/relationships/slide" Target="slides/slide28.xml" /><Relationship Id="rId37" Type="http://schemas.openxmlformats.org/officeDocument/2006/relationships/slide" Target="slides/slide29.xml" /><Relationship Id="rId38" Type="http://schemas.openxmlformats.org/officeDocument/2006/relationships/slide" Target="slides/slide30.xml" /><Relationship Id="rId39" Type="http://schemas.openxmlformats.org/officeDocument/2006/relationships/slide" Target="slides/slide31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2.xml" /><Relationship Id="rId41" Type="http://schemas.openxmlformats.org/officeDocument/2006/relationships/slide" Target="slides/slide33.xml" /><Relationship Id="rId42" Type="http://schemas.openxmlformats.org/officeDocument/2006/relationships/slide" Target="slides/slide34.xml" /><Relationship Id="rId43" Type="http://schemas.openxmlformats.org/officeDocument/2006/relationships/slide" Target="slides/slide35.xml" /><Relationship Id="rId44" Type="http://schemas.openxmlformats.org/officeDocument/2006/relationships/slide" Target="slides/slide36.xml" /><Relationship Id="rId45" Type="http://schemas.openxmlformats.org/officeDocument/2006/relationships/slide" Target="slides/slide37.xml" /><Relationship Id="rId46" Type="http://schemas.openxmlformats.org/officeDocument/2006/relationships/slide" Target="slides/slide38.xml" /><Relationship Id="rId47" Type="http://schemas.openxmlformats.org/officeDocument/2006/relationships/slide" Target="slides/slide39.xml" /><Relationship Id="rId48" Type="http://schemas.openxmlformats.org/officeDocument/2006/relationships/slide" Target="slides/slide40.xml" /><Relationship Id="rId49" Type="http://schemas.openxmlformats.org/officeDocument/2006/relationships/slide" Target="slides/slide41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2.xml" /><Relationship Id="rId51" Type="http://schemas.openxmlformats.org/officeDocument/2006/relationships/slide" Target="slides/slide43.xml" /><Relationship Id="rId52" Type="http://schemas.openxmlformats.org/officeDocument/2006/relationships/slide" Target="slides/slide44.xml" /><Relationship Id="rId53" Type="http://schemas.openxmlformats.org/officeDocument/2006/relationships/slide" Target="slides/slide45.xml" /><Relationship Id="rId54" Type="http://schemas.openxmlformats.org/officeDocument/2006/relationships/slide" Target="slides/slide46.xml" /><Relationship Id="rId55" Type="http://schemas.openxmlformats.org/officeDocument/2006/relationships/slide" Target="slides/slide47.xml" /><Relationship Id="rId56" Type="http://schemas.openxmlformats.org/officeDocument/2006/relationships/slide" Target="slides/slide48.xml" /><Relationship Id="rId57" Type="http://schemas.openxmlformats.org/officeDocument/2006/relationships/slide" Target="slides/slide49.xml" /><Relationship Id="rId58" Type="http://schemas.openxmlformats.org/officeDocument/2006/relationships/slide" Target="slides/slide50.xml" /><Relationship Id="rId59" Type="http://schemas.openxmlformats.org/officeDocument/2006/relationships/slide" Target="slides/slide51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2.xml" /><Relationship Id="rId61" Type="http://schemas.openxmlformats.org/officeDocument/2006/relationships/slide" Target="slides/slide53.xml" /><Relationship Id="rId62" Type="http://schemas.openxmlformats.org/officeDocument/2006/relationships/slide" Target="slides/slide54.xml" /><Relationship Id="rId63" Type="http://schemas.openxmlformats.org/officeDocument/2006/relationships/slide" Target="slides/slide55.xml" /><Relationship Id="rId64" Type="http://schemas.openxmlformats.org/officeDocument/2006/relationships/slide" Target="slides/slide56.xml" /><Relationship Id="rId65" Type="http://schemas.openxmlformats.org/officeDocument/2006/relationships/tags" Target="tags/tag1.xml" /><Relationship Id="rId66" Type="http://schemas.openxmlformats.org/officeDocument/2006/relationships/font" Target="fonts/font1.fntdata" /><Relationship Id="rId67" Type="http://schemas.openxmlformats.org/officeDocument/2006/relationships/font" Target="fonts/font2.fntdata" /><Relationship Id="rId68" Type="http://schemas.openxmlformats.org/officeDocument/2006/relationships/font" Target="fonts/font3.fntdata" /><Relationship Id="rId69" Type="http://schemas.openxmlformats.org/officeDocument/2006/relationships/font" Target="fonts/font4.fntdata" /><Relationship Id="rId7" Type="http://schemas.openxmlformats.org/officeDocument/2006/relationships/notesMaster" Target="notesMasters/notesMaster1.xml" /><Relationship Id="rId70" Type="http://schemas.openxmlformats.org/officeDocument/2006/relationships/font" Target="fonts/font5.fntdata" /><Relationship Id="rId71" Type="http://schemas.openxmlformats.org/officeDocument/2006/relationships/font" Target="fonts/font6.fntdata" /><Relationship Id="rId72" Type="http://schemas.openxmlformats.org/officeDocument/2006/relationships/font" Target="fonts/font7.fntdata" /><Relationship Id="rId73" Type="http://schemas.openxmlformats.org/officeDocument/2006/relationships/presProps" Target="presProps.xml" /><Relationship Id="rId74" Type="http://schemas.openxmlformats.org/officeDocument/2006/relationships/viewProps" Target="viewProps.xml" /><Relationship Id="rId75" Type="http://schemas.openxmlformats.org/officeDocument/2006/relationships/theme" Target="theme/theme1.xml" /><Relationship Id="rId76" Type="http://schemas.openxmlformats.org/officeDocument/2006/relationships/tableStyles" Target="tableStyles.xml" /><Relationship Id="rId8" Type="http://schemas.openxmlformats.org/officeDocument/2006/relationships/slide" Target="slides/slide1.xml" /><Relationship Id="rId9" Type="http://schemas.openxmlformats.org/officeDocument/2006/relationships/slide" Target="slides/slide2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2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55" name="Shape 55"/>
        <p:cNvGrpSpPr/>
        <p:nvPr/>
      </p:nvGrpSpPr>
      <p:grpSpPr>
        <a:xfrm>
          <a:off x="0" y="0"/>
          <a:ext cx="0" cy="0"/>
        </a:xfrm>
      </p:grpSpPr>
      <p:sp>
        <p:nvSpPr>
          <p:cNvPr id="56" name="Google Shape;56;g14b20c53032_0_5:notes"/>
          <p:cNvSpPr/>
          <p:nvPr>
            <p:ph type="sldImg" idx="2"/>
          </p:nvPr>
        </p:nvSpPr>
        <p:spPr>
          <a:xfrm>
            <a:off x="508400" y="914400"/>
            <a:ext cx="81280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b20c5303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14" name="Shape 114"/>
        <p:cNvGrpSpPr/>
        <p:nvPr/>
      </p:nvGrpSpPr>
      <p:grpSpPr>
        <a:xfrm>
          <a:off x="0" y="0"/>
          <a:ext cx="0" cy="0"/>
        </a:xfrm>
      </p:grpSpPr>
      <p:sp>
        <p:nvSpPr>
          <p:cNvPr id="115" name="Google Shape;115;g14b20c53032_0_136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b20c53032_0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60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g14b20c53032_0_79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20c53032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67" name="Shape 67"/>
        <p:cNvGrpSpPr/>
        <p:nvPr/>
      </p:nvGrpSpPr>
      <p:grpSpPr>
        <a:xfrm>
          <a:off x="0" y="0"/>
          <a:ext cx="0" cy="0"/>
        </a:xfrm>
      </p:grpSpPr>
      <p:sp>
        <p:nvSpPr>
          <p:cNvPr id="68" name="Google Shape;68;g14b20c53032_0_85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b20c53032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74" name="Shape 74"/>
        <p:cNvGrpSpPr/>
        <p:nvPr/>
      </p:nvGrpSpPr>
      <p:grpSpPr>
        <a:xfrm>
          <a:off x="0" y="0"/>
          <a:ext cx="0" cy="0"/>
        </a:xfrm>
      </p:grpSpPr>
      <p:sp>
        <p:nvSpPr>
          <p:cNvPr id="75" name="Google Shape;75;g14b20c53032_0_73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b20c53032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81" name="Shape 81"/>
        <p:cNvGrpSpPr/>
        <p:nvPr/>
      </p:nvGrpSpPr>
      <p:grpSpPr>
        <a:xfrm>
          <a:off x="0" y="0"/>
          <a:ext cx="0" cy="0"/>
        </a:xfrm>
      </p:grpSpPr>
      <p:sp>
        <p:nvSpPr>
          <p:cNvPr id="82" name="Google Shape;82;g14b20c53032_0_16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b20c53032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87" name="Shape 87"/>
        <p:cNvGrpSpPr/>
        <p:nvPr/>
      </p:nvGrpSpPr>
      <p:grpSpPr>
        <a:xfrm>
          <a:off x="0" y="0"/>
          <a:ext cx="0" cy="0"/>
        </a:xfrm>
      </p:grpSpPr>
      <p:sp>
        <p:nvSpPr>
          <p:cNvPr id="88" name="Google Shape;88;g14b20c53032_0_106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b20c53032_0_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94" name="Shape 94"/>
        <p:cNvGrpSpPr/>
        <p:nvPr/>
      </p:nvGrpSpPr>
      <p:grpSpPr>
        <a:xfrm>
          <a:off x="0" y="0"/>
          <a:ext cx="0" cy="0"/>
        </a:xfrm>
      </p:grpSpPr>
      <p:sp>
        <p:nvSpPr>
          <p:cNvPr id="95" name="Google Shape;95;g14b20c53032_0_114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b20c53032_0_1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01" name="Shape 101"/>
        <p:cNvGrpSpPr/>
        <p:nvPr/>
      </p:nvGrpSpPr>
      <p:grpSpPr>
        <a:xfrm>
          <a:off x="0" y="0"/>
          <a:ext cx="0" cy="0"/>
        </a:xfrm>
      </p:grpSpPr>
      <p:sp>
        <p:nvSpPr>
          <p:cNvPr id="102" name="Google Shape;102;g14b20c53032_0_129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b20c53032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07" name="Shape 107"/>
        <p:cNvGrpSpPr/>
        <p:nvPr/>
      </p:nvGrpSpPr>
      <p:grpSpPr>
        <a:xfrm>
          <a:off x="0" y="0"/>
          <a:ext cx="0" cy="0"/>
        </a:xfrm>
      </p:grpSpPr>
      <p:sp>
        <p:nvSpPr>
          <p:cNvPr id="108" name="Google Shape;108;g14b20c53032_0_55:notes"/>
          <p:cNvSpPr/>
          <p:nvPr>
            <p:ph type="sldImg" idx="2"/>
          </p:nvPr>
        </p:nvSpPr>
        <p:spPr>
          <a:xfrm>
            <a:off x="508251" y="914400"/>
            <a:ext cx="8128400" cy="4572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b20c53032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800371" y="3807170"/>
            <a:ext cx="591452" cy="140843"/>
            <a:chOff x="6978613" y="4781114"/>
            <a:chExt cx="1158800" cy="276001"/>
          </a:xfrm>
        </p:grpSpPr>
        <p:sp>
          <p:nvSpPr>
            <p:cNvPr id="11" name="Google Shape;11;p2"/>
            <p:cNvSpPr/>
            <p:nvPr/>
          </p:nvSpPr>
          <p:spPr>
            <a:xfrm>
              <a:off x="7420013" y="4781114"/>
              <a:ext cx="276000" cy="2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861412" y="4781115"/>
              <a:ext cx="276000" cy="2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978613" y="4781114"/>
              <a:ext cx="276000" cy="2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895010" y="1321067"/>
            <a:ext cx="10402000" cy="23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1pPr>
            <a:lvl2pPr lvl="1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2pPr>
            <a:lvl3pPr lvl="2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3pPr>
            <a:lvl4pPr lvl="3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4pPr>
            <a:lvl5pPr lvl="4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5pPr>
            <a:lvl6pPr lvl="5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6pPr>
            <a:lvl7pPr lvl="6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7pPr>
            <a:lvl8pPr lvl="7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8pPr>
            <a:lvl9pPr lvl="8" algn="ctr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895000" y="4233168"/>
            <a:ext cx="1040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200" lvl="1" indent="-423333">
              <a:spcBef>
                <a:spcPts val="2133"/>
              </a:spcBef>
              <a:spcAft>
                <a:spcPct val="0"/>
              </a:spcAft>
              <a:buSzPts val="1400"/>
              <a:buChar char="○"/>
              <a:defRPr/>
            </a:lvl2pPr>
            <a:lvl3pPr marL="1828800" lvl="2" indent="-423333">
              <a:spcBef>
                <a:spcPts val="2133"/>
              </a:spcBef>
              <a:spcAft>
                <a:spcPct val="0"/>
              </a:spcAft>
              <a:buSzPts val="1400"/>
              <a:buChar char="■"/>
              <a:defRPr/>
            </a:lvl3pPr>
            <a:lvl4pPr marL="2438400" lvl="3" indent="-423333">
              <a:spcBef>
                <a:spcPts val="2133"/>
              </a:spcBef>
              <a:spcAft>
                <a:spcPct val="0"/>
              </a:spcAft>
              <a:buSzPts val="1400"/>
              <a:buChar char="●"/>
              <a:defRPr/>
            </a:lvl4pPr>
            <a:lvl5pPr marL="3048000" lvl="4" indent="-423333">
              <a:spcBef>
                <a:spcPts val="2133"/>
              </a:spcBef>
              <a:spcAft>
                <a:spcPct val="0"/>
              </a:spcAft>
              <a:buSzPts val="1400"/>
              <a:buChar char="○"/>
              <a:defRPr/>
            </a:lvl5pPr>
            <a:lvl6pPr marL="3657600" lvl="5" indent="-423333">
              <a:spcBef>
                <a:spcPts val="2133"/>
              </a:spcBef>
              <a:spcAft>
                <a:spcPct val="0"/>
              </a:spcAft>
              <a:buSzPts val="1400"/>
              <a:buChar char="■"/>
              <a:defRPr/>
            </a:lvl6pPr>
            <a:lvl7pPr marL="4267200" lvl="6" indent="-423333">
              <a:spcBef>
                <a:spcPts val="2133"/>
              </a:spcBef>
              <a:spcAft>
                <a:spcPct val="0"/>
              </a:spcAft>
              <a:buSzPts val="1400"/>
              <a:buChar char="●"/>
              <a:defRPr/>
            </a:lvl7pPr>
            <a:lvl8pPr marL="4876800" lvl="7" indent="-423333">
              <a:spcBef>
                <a:spcPts val="2133"/>
              </a:spcBef>
              <a:spcAft>
                <a:spcPct val="0"/>
              </a:spcAft>
              <a:buSzPts val="1400"/>
              <a:buChar char="○"/>
              <a:defRPr/>
            </a:lvl8pPr>
            <a:lvl9pPr marL="5486400" lvl="8" indent="-42333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200" lvl="1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3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3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3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3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type="body" idx="2"/>
          </p:nvPr>
        </p:nvSpPr>
        <p:spPr>
          <a:xfrm>
            <a:off x="64432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200" lvl="1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3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3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3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3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3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3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3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3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3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7018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</a:xfrm>
      </p:grpSpPr>
      <p:sp>
        <p:nvSpPr>
          <p:cNvPr id="40" name="Google Shape;40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6706234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354000" y="1441867"/>
            <a:ext cx="5393600" cy="22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type="subTitle" idx="1"/>
          </p:nvPr>
        </p:nvSpPr>
        <p:spPr>
          <a:xfrm>
            <a:off x="354000" y="3793602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45720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200" lvl="1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333">
              <a:spcBef>
                <a:spcPts val="2133"/>
              </a:spcBef>
              <a:spcAft>
                <a:spcPct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33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p10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3048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1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p11"/>
          <p:cNvSpPr txBox="1"/>
          <p:nvPr>
            <p:ph type="title" hasCustomPrompt="1"/>
          </p:nvPr>
        </p:nvSpPr>
        <p:spPr>
          <a:xfrm>
            <a:off x="415600" y="1673700"/>
            <a:ext cx="11360800" cy="2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1pPr>
            <a:lvl2pPr lvl="1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2pPr>
            <a:lvl3pPr lvl="2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3pPr>
            <a:lvl4pPr lvl="3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4pPr>
            <a:lvl5pPr lvl="4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5pPr>
            <a:lvl6pPr lvl="5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6pPr>
            <a:lvl7pPr lvl="6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7pPr>
            <a:lvl8pPr lvl="7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8pPr>
            <a:lvl9pPr lvl="8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type="body" idx="1"/>
          </p:nvPr>
        </p:nvSpPr>
        <p:spPr>
          <a:xfrm>
            <a:off x="415600" y="43045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algn="ctr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200" lvl="1" indent="-423333" algn="ctr">
              <a:spcBef>
                <a:spcPts val="2133"/>
              </a:spcBef>
              <a:spcAft>
                <a:spcPct val="0"/>
              </a:spcAft>
              <a:buSzPts val="1400"/>
              <a:buChar char="○"/>
              <a:defRPr/>
            </a:lvl2pPr>
            <a:lvl3pPr marL="1828800" lvl="2" indent="-423333" algn="ctr">
              <a:spcBef>
                <a:spcPts val="2133"/>
              </a:spcBef>
              <a:spcAft>
                <a:spcPct val="0"/>
              </a:spcAft>
              <a:buSzPts val="1400"/>
              <a:buChar char="■"/>
              <a:defRPr/>
            </a:lvl3pPr>
            <a:lvl4pPr marL="2438400" lvl="3" indent="-423333" algn="ctr">
              <a:spcBef>
                <a:spcPts val="2133"/>
              </a:spcBef>
              <a:spcAft>
                <a:spcPct val="0"/>
              </a:spcAft>
              <a:buSzPts val="1400"/>
              <a:buChar char="●"/>
              <a:defRPr/>
            </a:lvl4pPr>
            <a:lvl5pPr marL="3048000" lvl="4" indent="-423333" algn="ctr">
              <a:spcBef>
                <a:spcPts val="2133"/>
              </a:spcBef>
              <a:spcAft>
                <a:spcPct val="0"/>
              </a:spcAft>
              <a:buSzPts val="1400"/>
              <a:buChar char="○"/>
              <a:defRPr/>
            </a:lvl5pPr>
            <a:lvl6pPr marL="3657600" lvl="5" indent="-423333" algn="ctr">
              <a:spcBef>
                <a:spcPts val="2133"/>
              </a:spcBef>
              <a:spcAft>
                <a:spcPct val="0"/>
              </a:spcAft>
              <a:buSzPts val="1400"/>
              <a:buChar char="■"/>
              <a:defRPr/>
            </a:lvl6pPr>
            <a:lvl7pPr marL="4267200" lvl="6" indent="-423333" algn="ctr">
              <a:spcBef>
                <a:spcPts val="2133"/>
              </a:spcBef>
              <a:spcAft>
                <a:spcPct val="0"/>
              </a:spcAft>
              <a:buSzPts val="1400"/>
              <a:buChar char="●"/>
              <a:defRPr/>
            </a:lvl7pPr>
            <a:lvl8pPr marL="4876800" lvl="7" indent="-423333" algn="ctr">
              <a:spcBef>
                <a:spcPts val="2133"/>
              </a:spcBef>
              <a:spcAft>
                <a:spcPct val="0"/>
              </a:spcAft>
              <a:buSzPts val="1400"/>
              <a:buChar char="○"/>
              <a:defRPr/>
            </a:lvl8pPr>
            <a:lvl9pPr marL="5486400" lvl="8" indent="-42333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</a:xfrm>
      </p:grpSpPr>
      <p:sp>
        <p:nvSpPr>
          <p:cNvPr id="54" name="Google Shape;54;p1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5DD605-4FEF-A749-A264-71F42FE74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4497A55-2DCD-4DA4-B031-ABA1B70D0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F90A6E5-3026-C801-6103-7FB2D004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3CEFCF-3346-8571-7101-CC522A1C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F70EA6-65BA-017C-36FF-A519361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3040185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0E78A-AAB8-5AC3-30A7-922C2F90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90C4D4-2A36-0B44-EF72-7F3A85E8E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2C99855-C8F3-B1E8-AAAF-C7DA49C4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F0EE38-4361-08D5-924D-7930C40F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A6EA52-60FD-06C4-6932-EE2B8074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239739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7532DB-A50C-A43D-940B-859D8A9B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C1D753-A118-7250-9AAD-8BF1F1B9E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875698B-4106-EF97-7346-21EFE604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A5FEA2B-3745-7903-2C1F-0236A2FE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954B04-E5E9-4ACE-0CCC-E11E67B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2993326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C32DCE-5C3E-DBEE-E252-A4FD11CD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168E9C-7CDA-6F20-9440-35CCD451D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E588B32-0295-8394-DB8E-3E362997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73D320-20D5-E9F9-62A2-5A50BDA3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F29CEE6-E6E5-2E86-9E38-4F88894D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19BC37F-CD51-EA32-CA14-3CB4B067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7416719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B17B8-E4E7-8A61-8570-0D3E384C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BB62681-EC0E-25B2-37FE-16D5D2FC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EA0341F-8757-E09E-A29C-F29DF4F01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3E56AC8-5E42-ECCE-1751-40993E589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3BE76CF-4CD6-BA7E-A478-0DCA31D22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EB4B462-0ECD-790F-61EE-8591ECFA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CDCD2F6-A778-BDA1-4CE3-B0696FE9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BCCF1A4-C105-F082-9E30-8E2B178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366242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E10BBA-D26D-9EB5-E643-09BD19FF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5E37644-CDD7-3F45-0BE2-A79D9E45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3B459A8-F26D-1587-7766-EFEE88A9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D344CFC-B46A-4251-FE74-9E6451FF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4041236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61E1B86-45D3-95FB-9BAC-4C5C87EE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42F94F5-8D91-53FD-A91C-70AA48E3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96BFC0-DA12-60BA-0703-DE59DEEE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399879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ACE5A0-2BBB-F05D-B415-682BA314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600B98-C63B-B3B0-657C-495CABE1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BD093C5-7674-F9F6-CC5F-C8990EDE7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0589194-2680-C045-0E06-584C578E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FD4EC7-D623-178D-315B-2A2D18F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7541F51-7464-8493-959A-EECB9BDB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8759800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C9531A-548C-B128-BAF5-941EC725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6F37472-464A-F127-AC63-644980E81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431B333-A952-C090-C85E-19B69AE26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ABC3C19-BAD2-13F2-55CE-7DC1650C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19080A1-96AD-241B-DC18-FE8D6C34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807920F-699A-5682-AC4E-884BC653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1585152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CB7E23-5059-DB71-6584-B4C0E56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54EB7C-9525-0A70-DE96-9855354FC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BD27AF-52B2-15D2-CAB5-7462EED6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6B1E7D-1957-9936-90C8-4201DDE9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7A9BE30-BCE1-C512-DB4E-8FCEFDCA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3526446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729CA80-593C-C031-9E0A-260E0F877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4EC609C-641A-97CF-D5DA-E9D0C1D1D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3891ED0-F586-72C2-902A-6C289C42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969F2DD-0B4D-D606-E893-210EDA4F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249F89-A735-0708-0E88-C9BF7C91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8116564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AFB6AB-B59C-DEA3-7044-B7127EF75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CC07C9C-A851-9709-8CCB-117FB1455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5B35DA-00EF-E2CB-12EE-7F3E571E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7D9731-4434-3493-F3B1-29107F16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B942D1-47F6-847B-C4AB-51CF70FD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4195803"/>
      </p:ext>
    </p:extLst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8C6BBF-D809-1FBA-2842-420489A6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E731DF-5152-00EC-8C5A-2D7DC91E9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A68641-C335-A70B-5E11-E4B2C861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C4DABD-A6D6-8AC9-0CEE-F9DEFE96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96778FD-176D-283D-9C7F-FEB302F9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4224093"/>
      </p:ext>
    </p:extLst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00640C-7E4B-AF56-6D0C-BF357F8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5B84D6-8F39-BFDF-4547-284E48F25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745D444-929B-4508-CD8C-2A4C262C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AD7D4FF-526D-AC0E-CE30-1A7B6CA4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D39C3F0-6D5B-AEA9-FF1D-BCC59C5F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9028758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58AF28-452D-1A99-C122-AF6B0D94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90FB22-0560-69A3-A680-2F662A28D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22D0283-85D4-E631-FF78-9368D6948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F9A0DA6-0DFE-E876-D781-E428C60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526719F-9D5C-8A61-1071-284FBE9C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6606E12-9B64-B202-6CB9-52A0392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3310111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D3AE53-4B11-9D78-9272-93830B3D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069314B-D77B-507A-286C-CEA5CF07E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6F8726-13F7-1E84-54B7-EB2A21B4F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4178EC9-12A3-C6BA-E226-B91E8EA3B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7948EDD-6069-E3FA-6B69-C699F12ED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78EAD0F-DC1E-CA9C-9DE5-7630C337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2C96C40-2BA3-8F35-E586-481EE45D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63488C7-1B0B-3ED1-EA90-9A078AA4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228108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1D3553-66BC-1343-0665-C8285F22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CB579A0-21CB-7D62-C8C7-20465081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E5A080D-9526-C429-E7CE-34F57731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F60E9F-E7E4-83F1-D733-99696473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1674522"/>
      </p:ext>
    </p:extLst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01A8281-50D4-39DD-E644-DF03AE13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0CD0F3-04FA-4A19-B65B-34D4FF42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F181FB6-B4BD-D4F9-C9A5-EC8803CC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6883459"/>
      </p:ext>
    </p:extLst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493309-A7BB-AFF3-1748-1CB712CD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CCAC5D-BCCD-1553-BB6A-20C7416AF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87A0063-6822-45C2-E75A-643F3917D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DC24932-544D-0E98-DA11-7CB00AC7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F895612-986B-0D00-CE04-B0359187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EF0D610-5F26-D14E-D47A-B95AA9BA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1618821"/>
      </p:ext>
    </p:extLst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46F2EE-2195-DC3B-6A82-BAFED7A7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B26E9EF-AC84-404D-07B3-D33E68CFB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C4E6E01-79BF-28C4-8ED6-1F2BBD2B5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6CFD825-B50B-345E-F2CA-DB1799C7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8D3D4B2-807C-18CF-DD58-D74790DE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F6BA700-C411-1F48-AFBC-CEE647DD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853257"/>
      </p:ext>
    </p:extLst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886396-A365-2CF7-6F4C-358B0D14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BB9E7D5-54ED-874C-2624-1C2C6E071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D381423-C17C-9270-D09C-21EB67A6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0A7344-9A9A-5C54-5684-374ACB2D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67267A7-1FB6-257E-349A-15256639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5445450"/>
      </p:ext>
    </p:extLst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D29AE6E-C693-1905-AAA7-87992EB84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3F6545F-8376-7913-0F49-50A2A7813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D33B76A-C671-1B56-F346-C0F9F042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C69D33-78A9-6345-2BF1-4C76DAC6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C01B480-F5DC-3109-A03D-4DDC8F77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1341578"/>
      </p:ext>
    </p:extLst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CAB3B1-AEBB-9514-5A34-9DA032B8F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84760E6-931C-0ECC-7DC9-193D34E8A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4061FB8-2B5F-8941-1F59-0A8CED0C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3C25E81-EC09-3CDD-0FE9-B23A4C1D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E32EE6-CAB0-8251-DF01-10299D72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6429441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66362D-A101-3BDA-52F2-A0D4DC8D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0961B4-56B3-2504-844B-74DA5F621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2AB5627-BEA9-59EC-7132-7FB0EBC7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6F5FCE2-BC03-263A-64AB-BBC3544F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B749A0-291E-DA2F-6D06-FD92E916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2584231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E2BD71-6DED-EFCC-33DE-EFB818E1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09B793B-08E9-C953-0A41-8E6C75A72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C94B130-B547-4CC8-967D-C9C6725D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F501D4-B066-FB38-F861-9AB2C45B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5CBC5B-1123-E2C5-039C-F8D0C0A6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1980348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F6FC12-FFF9-3138-FC18-2A2335F8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19444F-FA34-15CE-E6ED-7A4D9BB14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E05B8F-7C62-B9DB-1936-74D603117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F77B64A-517C-AF6C-09BD-42BA1465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3F83AB6-E597-CB70-0964-ED6E491B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09B347F-9137-3A67-4AC2-CDC72D3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5415818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F7A345-DFBE-EB22-1104-B1C570CA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AB74B98-9664-C170-93A1-4107FFA5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6F6019D-804F-9B41-64B2-95CD3808E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4334331-129A-FA8C-A89A-E3B2ED64C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01E5965-F770-23D1-53C9-37A300F89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7E6325C-B46F-D680-FE8A-25E77539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E5BDAFD-770F-5AD6-0F6D-7BF9E06E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0BD4EAA-F098-7663-5C21-994104B2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7751178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6ECD0A-3F69-B6EC-DD57-DDC6A16E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0AAF61A-F6C1-D0C4-AFFE-D77296B4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6665C4F-0AD4-A3FB-AC63-E9793AF8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39E240C-22D7-99F8-8794-E5555B70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9100373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9B9BDA1-37BE-447E-C196-A5B18DC1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2F83EB4-90FF-D444-B4B7-245A468A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1A3FB2A-250C-327F-8E5E-98B9B4C7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266211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746346-94F9-8025-998C-5B8F48F2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D0726D-0878-5F04-DA81-7D1F5ECD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ABD5E64-154B-8809-8CD8-0B4E02CAB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7D540F-9984-6087-5E0A-3A5979DF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19392C4-E53A-37C4-3B95-226B0C88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507684C-AEC2-8C8F-7C09-03EC8CBF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5053498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8214D3-A3B7-D882-12AC-0BAB02F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9EDD90E-18CC-FB28-76C1-E1E0F49C6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F0187A-1D59-8041-4E78-7E630A033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73627B8-6304-C9C5-096D-4F37FB6E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0C84C0D-285A-7538-4406-546CA2D6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000A84D-EFD7-216B-BDF6-44C0F7E6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5911285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9D2768-B56D-3179-3305-EC4C0983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6043A47-16FF-0B5B-812D-CBE15E9AF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D2B4E1-6551-AC82-E538-BD1DCDC5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DDB719-7B25-ABCF-338C-984E0D84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569CE9-23DF-B3D4-EFA0-4AC33568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9170735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F4ACEC5-0166-9A39-78C6-1E782A314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DE2D84C-686E-5027-C3C8-3C18FBADA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C1C22F-4992-4DFE-22C4-2DE7231B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C80721-A43C-E057-A5C3-97202D22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022C20-F76E-AE83-E360-72AE4300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3930646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10" Type="http://schemas.openxmlformats.org/officeDocument/2006/relationships/slideLayout" Target="../slideLayouts/slideLayout65.xml" /><Relationship Id="rId11" Type="http://schemas.openxmlformats.org/officeDocument/2006/relationships/slideLayout" Target="../slideLayouts/slideLayout66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3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60.xml" /><Relationship Id="rId6" Type="http://schemas.openxmlformats.org/officeDocument/2006/relationships/slideLayout" Target="../slideLayouts/slideLayout61.xml" /><Relationship Id="rId7" Type="http://schemas.openxmlformats.org/officeDocument/2006/relationships/slideLayout" Target="../slideLayouts/slideLayout62.xml" /><Relationship Id="rId8" Type="http://schemas.openxmlformats.org/officeDocument/2006/relationships/slideLayout" Target="../slideLayouts/slideLayout63.xml" /><Relationship Id="rId9" Type="http://schemas.openxmlformats.org/officeDocument/2006/relationships/slideLayout" Target="../slideLayouts/slideLayout6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SzPts val="18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1219200" lvl="1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828800" lvl="2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2438400" lvl="3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3048000" lvl="4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3657600" lvl="5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4267200" lvl="6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4876800" lvl="7" indent="-423333">
              <a:lnSpc>
                <a:spcPct val="115000"/>
              </a:lnSpc>
              <a:spcBef>
                <a:spcPts val="2133"/>
              </a:spcBef>
              <a:spcAft>
                <a:spcPct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5486400" lvl="8" indent="-423333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320334" y="624134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F70FE75-30B9-9FB1-E36D-828E9721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9C292F7-5DE8-F735-46F8-D6E7DAE8E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2F71020-1C7A-9ABA-DD30-9CAD0A162E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11C13D-6500-4473-B5FE-07B2E7F87569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9D393-1949-3DF4-F060-869A30234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A0B3DF-6C12-8619-D4F8-9F9C9C123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A00BC-AE28-4628-97F8-BFEBCA0A97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074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072480-10DA-4FB4-BEAE-2A1DEA90F248}" type="datetimeFigureOut">
              <a:rPr lang="tr-TR" smtClean="0"/>
              <a:t>3.09.2022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F1903AB-817E-B2E0-86E1-B9692A87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956D0F6-8F23-FBF2-66AA-A2C723AAF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692B1F-19C3-912B-9E7C-4531E0108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2BA974-A519-4BF5-9A95-7EC32F60CD0B}" type="datetimeFigureOut">
              <a:rPr lang="tr-TR" smtClean="0"/>
              <a:t>1.09.2022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6089994-FF2B-34C9-83EF-6BB3A173C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86EE82A-91C1-D4AC-6749-22463E295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667B07-51CC-456C-B62B-A796FCEB675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26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98A575F-5158-AA45-997C-646BDE60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AD0EFC-0BB7-C0E0-D6D3-1000F56A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286C58-1BF7-0EE8-E891-BD5E11318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688D7A-0229-4DCA-BE99-9BD3704F7793}" type="datetimeFigureOut">
              <a:rPr lang="tr-TR" smtClean="0"/>
              <a:t>2.09.2022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FF63FE-1CC5-56CC-5008-7CF28BB3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5B2586-C15D-82FB-69ED-25F86E3A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456E5C-06E8-466B-A161-ED773E978A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647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4.png" /><Relationship Id="rId4" Type="http://schemas.openxmlformats.org/officeDocument/2006/relationships/image" Target="../media/image5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8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8.png" /><Relationship Id="rId4" Type="http://schemas.openxmlformats.org/officeDocument/2006/relationships/image" Target="../media/image9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png" /><Relationship Id="rId4" Type="http://schemas.openxmlformats.org/officeDocument/2006/relationships/image" Target="../media/image11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12.jpeg" /><Relationship Id="rId3" Type="http://schemas.openxmlformats.org/officeDocument/2006/relationships/image" Target="../media/image13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4.jpeg" /><Relationship Id="rId3" Type="http://schemas.openxmlformats.org/officeDocument/2006/relationships/image" Target="../media/image15.jpeg" /><Relationship Id="rId4" Type="http://schemas.openxmlformats.org/officeDocument/2006/relationships/image" Target="../media/image16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7.jpeg" /><Relationship Id="rId3" Type="http://schemas.openxmlformats.org/officeDocument/2006/relationships/image" Target="../media/image18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9.jpeg" /><Relationship Id="rId3" Type="http://schemas.openxmlformats.org/officeDocument/2006/relationships/image" Target="../media/image20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21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2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3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4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5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6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7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8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9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0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1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2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3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4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5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6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7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8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9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0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burhan-taskesen/FMSS_2022/blob/main/FMSS/src/thirdweek/IterableString.java" TargetMode="Externa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1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2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3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4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5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6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7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48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oracle.com/javase/specs/jls/se11/html/jls-14.html#jls-14.14.2" TargetMode="Externa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52.png" /><Relationship Id="rId3" Type="http://schemas.openxmlformats.org/officeDocument/2006/relationships/image" Target="../media/image53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FMSS Bootcamp 2022</a:t>
            </a:r>
            <a:br>
              <a:rPr lang="tr-TR">
                <a:cs typeface="Calibri Light"/>
              </a:rPr>
            </a:br>
            <a:r>
              <a:rPr lang="tr-TR">
                <a:cs typeface="Calibri Light"/>
              </a:rPr>
              <a:t>3.Hafta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415600" y="2700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Local ve Anonim Sınıflar ile Final Bağlantısı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73400" y="1666700"/>
            <a:ext cx="114032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ts val="2133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Java 8’den önce local ve anonim sınıflar içerisinde daha üst scope’tan bir değişkene ulaşmamız için bu değişkenlerin final olması gerekiyordu. </a:t>
            </a:r>
            <a:endParaRPr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90" name="Shape 90"/>
        <p:cNvGrpSpPr/>
        <p:nvPr/>
      </p:nvGrpSpPr>
      <p:grpSpPr>
        <a:xfrm>
          <a:off x="0" y="0"/>
          <a: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417200" y="156200"/>
            <a:ext cx="1135760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Java 8’den Önce Local Sınıf ve Final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967" y="1645667"/>
            <a:ext cx="6725700" cy="35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00" y="1645667"/>
            <a:ext cx="4681300" cy="35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97" name="Shape 97"/>
        <p:cNvGrpSpPr/>
        <p:nvPr/>
      </p:nvGrpSpPr>
      <p:grpSpPr>
        <a:xfrm>
          <a:off x="0" y="0"/>
          <a: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17200" y="156200"/>
            <a:ext cx="1135760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Java 8’den Önce Anonim Sınıf ve Final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00" y="1919772"/>
            <a:ext cx="6222133" cy="301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33" y="1949933"/>
            <a:ext cx="5608567" cy="295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04" name="Shape 104"/>
        <p:cNvGrpSpPr/>
        <p:nvPr/>
      </p:nvGrpSpPr>
      <p:grpSpPr>
        <a:xfrm>
          <a:off x="0" y="0"/>
          <a: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18933" y="593367"/>
            <a:ext cx="1135760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Effectively Final Nedir?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0"/>
          <p:cNvSpPr txBox="1"/>
          <p:nvPr>
            <p:ph type="body" idx="1"/>
          </p:nvPr>
        </p:nvSpPr>
        <p:spPr>
          <a:xfrm>
            <a:off x="418900" y="1769167"/>
            <a:ext cx="11357601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2133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Final keyword kullanılmadan tanımlanan ve sadece 1 kez atama yapılan değişkenlere denir.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15600" y="2700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Effectively Final Örnekleri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002801"/>
            <a:ext cx="5669040" cy="307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666" y="2002800"/>
            <a:ext cx="5195201" cy="307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15600" y="2700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Effectively Final Hatalı Kullanımı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00" y="1730100"/>
            <a:ext cx="4848566" cy="33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474" y="1730100"/>
            <a:ext cx="6364627" cy="33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19E0C5-15F9-B52D-C30C-9D2D95AC1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A0964C-FD8F-A8E8-BE86-F92487CC47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58E8BB6-29C2-4966-D22B-E0E04A164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" y="1480624"/>
            <a:ext cx="5893889" cy="3896751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E08B5A09-B3B5-A563-DD4C-A21773BA1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66" y="2408238"/>
            <a:ext cx="589388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5358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62B64B-903E-86F7-A5E5-518C5E4B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A72F6F5-175E-71CF-04F9-C4671536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7199"/>
            <a:ext cx="4080803" cy="2971800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0DD5674-A82C-F7F2-0AAC-9172F6CBB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3802061"/>
            <a:ext cx="7600950" cy="2352675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D93756BF-7281-CD77-25DE-A17FFBDA3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29" y="738187"/>
            <a:ext cx="47720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43843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56DE06-7EE5-900E-1B04-9EDD7ABC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10E0A2E-E392-33E0-82D4-EB1CDC16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45" y="3721103"/>
            <a:ext cx="7686675" cy="2352674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508F418-696D-32ED-F10C-8C710C31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45" y="365125"/>
            <a:ext cx="76866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822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F9BF9-DA31-2C93-8624-2A122168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472DB22-F71A-E6EF-E569-30BA7419C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664003"/>
            <a:ext cx="7286625" cy="2552700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CA79C3F6-AF42-6B6D-D5BD-0EB8C0A17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3966927"/>
            <a:ext cx="7286625" cy="2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6703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07A5B9-61A8-DE71-5EAC-67EB54A7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u="sng" err="1">
                <a:cs typeface="Calibri Light"/>
              </a:rPr>
              <a:t>String içinde neden dönülemez ?</a:t>
            </a:r>
            <a:endParaRPr lang="tr-TR" b="1" u="sng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B6211-9213-5C7B-D080-9DC1797D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3200" err="1">
                <a:ea typeface="+mn-lt"/>
                <a:cs typeface="+mn-lt"/>
              </a:rPr>
              <a:t>for</a:t>
            </a:r>
            <a:r>
              <a:rPr lang="tr-TR" sz="3200" i="1">
                <a:ea typeface="+mn-lt"/>
                <a:cs typeface="+mn-lt"/>
              </a:rPr>
              <a:t> </a:t>
            </a:r>
            <a:r>
              <a:rPr lang="tr-TR" sz="3200">
                <a:ea typeface="+mn-lt"/>
                <a:cs typeface="+mn-lt"/>
              </a:rPr>
              <a:t>(</a:t>
            </a:r>
            <a:r>
              <a:rPr lang="tr-TR" sz="3200" i="1">
                <a:ea typeface="+mn-lt"/>
                <a:cs typeface="+mn-lt"/>
              </a:rPr>
              <a:t>{</a:t>
            </a:r>
            <a:r>
              <a:rPr lang="tr-TR" sz="3200" i="1">
                <a:solidFill>
                  <a:schemeClr val="accent2"/>
                </a:solidFill>
                <a:ea typeface="+mn-lt"/>
                <a:cs typeface="+mn-lt"/>
              </a:rPr>
              <a:t>Niteleyici</a:t>
            </a:r>
            <a:r>
              <a:rPr lang="tr-TR" sz="3200" i="1">
                <a:ea typeface="+mn-lt"/>
                <a:cs typeface="+mn-lt"/>
              </a:rPr>
              <a:t>} </a:t>
            </a:r>
            <a:r>
              <a:rPr lang="tr-TR" sz="3200" i="1">
                <a:solidFill>
                  <a:schemeClr val="accent6"/>
                </a:solidFill>
                <a:ea typeface="+mn-lt"/>
                <a:cs typeface="+mn-lt"/>
              </a:rPr>
              <a:t>Tür</a:t>
            </a:r>
            <a:r>
              <a:rPr lang="tr-TR" sz="3200" i="1">
                <a:ea typeface="+mn-lt"/>
                <a:cs typeface="+mn-lt"/>
              </a:rPr>
              <a:t> </a:t>
            </a:r>
            <a:r>
              <a:rPr lang="tr-TR" sz="3200" i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değişken</a:t>
            </a:r>
            <a:r>
              <a:rPr lang="tr-TR" sz="3200">
                <a:ea typeface="+mn-lt"/>
                <a:cs typeface="+mn-lt"/>
              </a:rPr>
              <a:t>:</a:t>
            </a:r>
            <a:r>
              <a:rPr lang="tr-TR" sz="3200" i="1">
                <a:ea typeface="+mn-lt"/>
                <a:cs typeface="+mn-lt"/>
              </a:rPr>
              <a:t> </a:t>
            </a:r>
            <a:r>
              <a:rPr lang="tr-TR" sz="3200" i="1">
                <a:solidFill>
                  <a:schemeClr val="accent6"/>
                </a:solidFill>
                <a:ea typeface="+mn-lt"/>
                <a:cs typeface="+mn-lt"/>
              </a:rPr>
              <a:t>İfade</a:t>
            </a:r>
            <a:r>
              <a:rPr lang="tr-TR" sz="3200">
                <a:ea typeface="+mn-lt"/>
                <a:cs typeface="+mn-lt"/>
              </a:rPr>
              <a:t>)</a:t>
            </a:r>
            <a:r>
              <a:rPr lang="tr-TR" sz="3200" i="1">
                <a:ea typeface="+mn-lt"/>
                <a:cs typeface="+mn-lt"/>
              </a:rPr>
              <a:t> </a:t>
            </a:r>
            <a:r>
              <a:rPr lang="tr-TR" sz="3200">
                <a:ea typeface="+mn-lt"/>
                <a:cs typeface="+mn-lt"/>
              </a:rPr>
              <a:t>Statement</a:t>
            </a:r>
          </a:p>
          <a:p>
            <a:endParaRPr lang="tr-TR" sz="3200">
              <a:ea typeface="+mn-lt"/>
              <a:cs typeface="+mn-lt"/>
            </a:endParaRPr>
          </a:p>
          <a:p>
            <a:r>
              <a:rPr lang="tr-TR" sz="3200">
                <a:ea typeface="+mn-lt"/>
                <a:cs typeface="+mn-lt"/>
              </a:rPr>
              <a:t>İfadenin türü, Iterable türünün bir alt türü veya bir dizi türü  olmalıdır, aksi takdirde bir derleme zamanı hatası oluşur.</a:t>
            </a:r>
          </a:p>
          <a:p>
            <a:endParaRPr lang="tr-TR" sz="3200">
              <a:ea typeface="+mn-lt"/>
              <a:cs typeface="+mn-lt"/>
            </a:endParaRPr>
          </a:p>
          <a:p>
            <a:r>
              <a:rPr lang="tr-TR" sz="3200">
                <a:ea typeface="+mn-lt"/>
                <a:cs typeface="+mn-lt"/>
              </a:rPr>
              <a:t>Gelişmiş for ifadesinin kesin anlamı, aşağıdaki gibi bir temel for ifadesine çevrilerek verilir:</a:t>
            </a:r>
          </a:p>
        </p:txBody>
      </p:sp>
    </p:spTree>
    <p:extLst>
      <p:ext uri="{BB962C8B-B14F-4D97-AF65-F5344CB8AC3E}">
        <p14:creationId xmlns:p14="http://schemas.microsoft.com/office/powerpoint/2010/main" val="4008863710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F7A8E06-84F7-5740-0A0C-28844DC8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63" y="380398"/>
            <a:ext cx="9444624" cy="62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AB168E9-22B1-FF0D-03E5-45779891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7" y="863182"/>
            <a:ext cx="11855884" cy="55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8990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2AB50C2-2639-09A7-AF3D-661C5A16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7" y="1075548"/>
            <a:ext cx="11396596" cy="36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75123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kare içeren bir resim&#10;&#10;Açıklama otomatik olarak oluşturuldu">
            <a:extLst>
              <a:ext uri="{FF2B5EF4-FFF2-40B4-BE49-F238E27FC236}">
                <a16:creationId xmlns:a16="http://schemas.microsoft.com/office/drawing/2014/main" id="{074A2E31-454A-6ABA-3E79-47593F0F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2" y="588321"/>
            <a:ext cx="10123116" cy="58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5265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735BF20-3677-6ADF-2ED2-6255ED3D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7" y="1027641"/>
            <a:ext cx="11761939" cy="40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8492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962581D5-A942-1008-50E5-A1BF268C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254976"/>
            <a:ext cx="11699309" cy="54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9489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0F1A4D8-BCC9-AE9F-E950-037A74BE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0" y="250673"/>
            <a:ext cx="11897637" cy="57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261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30F2E64-0E35-2A96-6933-C7275A6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2" y="431574"/>
            <a:ext cx="11500980" cy="53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4085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09DF4267-7748-122A-58FA-00624692B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39" y="43841"/>
            <a:ext cx="5676378" cy="66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4388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495163DD-B10D-4F1C-D382-0D7AADF7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68" y="379693"/>
            <a:ext cx="10728541" cy="59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68456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25593744-D07D-ADB4-85FE-02A7C5FA0079}"/>
              </a:ext>
            </a:extLst>
          </p:cNvPr>
          <p:cNvSpPr txBox="1"/>
          <p:nvPr/>
        </p:nvSpPr>
        <p:spPr>
          <a:xfrm>
            <a:off x="729342" y="3605893"/>
            <a:ext cx="1059860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4400"/>
              <a:t>Başlangıçta ifadenin Iterator nesnesi alınır. Ardından her adımda bu nesnenin hasNext() koşuluna bakılır ve next() ifadesinin sonucu ele alınır.</a:t>
            </a:r>
            <a:endParaRPr lang="tr-TR" sz="4400">
              <a:cs typeface="Calibri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091FE4-86CF-592A-2BEE-F9F4BB69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1731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err="1">
                <a:latin typeface="Consolas"/>
              </a:rPr>
              <a:t>for (</a:t>
            </a:r>
            <a:r>
              <a:rPr lang="tr-TR" b="1">
                <a:solidFill>
                  <a:srgbClr val="7030A0"/>
                </a:solidFill>
                <a:latin typeface="Consolas"/>
              </a:rPr>
              <a:t>I #i</a:t>
            </a:r>
            <a:r>
              <a:rPr lang="tr-TR" b="1">
                <a:latin typeface="Consolas"/>
              </a:rPr>
              <a:t> = </a:t>
            </a:r>
            <a:r>
              <a:rPr lang="tr-TR" b="1" i="1" err="1">
                <a:solidFill>
                  <a:srgbClr val="7030A0"/>
                </a:solidFill>
                <a:latin typeface="Consolas"/>
              </a:rPr>
              <a:t>Expression</a:t>
            </a:r>
            <a:r>
              <a:rPr lang="tr-TR" b="1" err="1">
                <a:solidFill>
                  <a:srgbClr val="7030A0"/>
                </a:solidFill>
                <a:latin typeface="Consolas"/>
              </a:rPr>
              <a:t>.iterator()</a:t>
            </a:r>
            <a:r>
              <a:rPr lang="tr-TR" b="1">
                <a:latin typeface="Consolas"/>
              </a:rPr>
              <a:t>; </a:t>
            </a:r>
            <a:r>
              <a:rPr lang="tr-TR" b="1">
                <a:solidFill>
                  <a:srgbClr val="FF0000"/>
                </a:solidFill>
                <a:latin typeface="Consolas"/>
              </a:rPr>
              <a:t>#i.hasNext()</a:t>
            </a:r>
            <a:r>
              <a:rPr lang="tr-TR" b="1">
                <a:latin typeface="Consolas"/>
              </a:rPr>
              <a:t>; ) {
    </a:t>
            </a:r>
            <a:r>
              <a:rPr lang="tr-TR" b="1" i="1">
                <a:latin typeface="Consolas"/>
              </a:rPr>
              <a:t>{</a:t>
            </a:r>
            <a:r>
              <a:rPr lang="tr-TR" b="1" i="1" err="1">
                <a:solidFill>
                  <a:schemeClr val="accent2"/>
                </a:solidFill>
                <a:latin typeface="Consolas"/>
              </a:rPr>
              <a:t>VariableModifier</a:t>
            </a:r>
            <a:r>
              <a:rPr lang="tr-TR" b="1" i="1">
                <a:latin typeface="Consolas"/>
              </a:rPr>
              <a:t>} </a:t>
            </a:r>
            <a:r>
              <a:rPr lang="tr-TR" b="1" i="1" err="1">
                <a:solidFill>
                  <a:schemeClr val="accent6"/>
                </a:solidFill>
                <a:latin typeface="Consolas"/>
              </a:rPr>
              <a:t>TargetType</a:t>
            </a:r>
            <a:r>
              <a:rPr lang="tr-TR" b="1" i="1">
                <a:latin typeface="Consolas"/>
              </a:rPr>
              <a:t> </a:t>
            </a:r>
            <a:r>
              <a:rPr lang="tr-TR" b="1" i="1" err="1">
                <a:solidFill>
                  <a:schemeClr val="accent1"/>
                </a:solidFill>
                <a:latin typeface="Consolas"/>
              </a:rPr>
              <a:t>Identifier</a:t>
            </a:r>
            <a:r>
              <a:rPr lang="tr-TR" b="1">
                <a:latin typeface="Consolas"/>
              </a:rPr>
              <a:t> =
        (</a:t>
            </a:r>
            <a:r>
              <a:rPr lang="tr-TR" b="1" err="1">
                <a:solidFill>
                  <a:schemeClr val="accent6"/>
                </a:solidFill>
                <a:latin typeface="Consolas"/>
              </a:rPr>
              <a:t>TargetType</a:t>
            </a:r>
            <a:r>
              <a:rPr lang="tr-TR" b="1">
                <a:latin typeface="Consolas"/>
              </a:rPr>
              <a:t>) </a:t>
            </a:r>
            <a:r>
              <a:rPr lang="tr-TR" b="1">
                <a:solidFill>
                  <a:schemeClr val="accent6"/>
                </a:solidFill>
                <a:latin typeface="Consolas"/>
              </a:rPr>
              <a:t>#i.next()</a:t>
            </a:r>
            <a:r>
              <a:rPr lang="tr-TR" b="1">
                <a:latin typeface="Consolas"/>
              </a:rPr>
              <a:t>;
    </a:t>
            </a:r>
            <a:r>
              <a:rPr lang="tr-TR" b="1" i="1">
                <a:latin typeface="Consolas"/>
              </a:rPr>
              <a:t>Statement</a:t>
            </a:r>
            <a:r>
              <a:rPr lang="tr-TR" b="1">
                <a:latin typeface="Consolas"/>
              </a:rPr>
              <a:t>
}</a:t>
            </a:r>
            <a:endParaRPr lang="tr-TR" b="1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641110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686C064-A3ED-1D60-13EF-300396D10153}"/>
              </a:ext>
            </a:extLst>
          </p:cNvPr>
          <p:cNvSpPr txBox="1"/>
          <p:nvPr/>
        </p:nvSpPr>
        <p:spPr>
          <a:xfrm>
            <a:off x="924427" y="663742"/>
            <a:ext cx="5169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11-new Constructor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17FB303A-4F6C-4194-AFBD-9042A53E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2" y="1143777"/>
            <a:ext cx="11939390" cy="45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9163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6D1AC1EF-4535-D311-7F98-FA2BBC9C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4" y="451715"/>
            <a:ext cx="11657555" cy="56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2423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7416DD3-63DE-DC72-006D-DC8FE6B3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" y="244609"/>
            <a:ext cx="12774459" cy="60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1795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803DF062-2776-B720-1D53-94ABB908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2" y="456556"/>
            <a:ext cx="11626240" cy="56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50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CF5BED8A-0123-2CF4-66A5-7DBA05CB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67" y="303655"/>
            <a:ext cx="12252542" cy="60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94950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3AE0FE5D-3603-8C16-CB66-59F14BB2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5" y="185784"/>
            <a:ext cx="12356926" cy="58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9846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4E6F1915-5C04-9949-8A32-B09D63E5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" y="321694"/>
            <a:ext cx="12137720" cy="58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5592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24C8FDC8-3A75-FFB9-E806-3E3D366E9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7" y="236543"/>
            <a:ext cx="11751501" cy="61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61675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4523120-BEBF-13CA-B44A-2E9D32C1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" y="1712955"/>
            <a:ext cx="11365282" cy="28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74050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9CF9309A-02DD-7AE3-D356-A09C8A03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5" y="863401"/>
            <a:ext cx="10749419" cy="51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6388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589FC5-E8C2-5280-87E3-A0D451A0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String neden iterable değil ?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51B4B4-BDB0-2553-9E52-8AA24A02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>
              <a:ea typeface="Calibri" panose="020f0502020204030204"/>
              <a:cs typeface="Calibri"/>
            </a:endParaRPr>
          </a:p>
          <a:p>
            <a:r>
              <a:rPr lang="tr-TR" err="1">
                <a:cs typeface="Calibri"/>
              </a:rPr>
              <a:t>Stringin iterable olduğu durumda her bir eleman char'dan Character'e çevrilir (boxing). Bu maliyetli bir işlemdir.</a:t>
            </a:r>
            <a:endParaRPr lang="tr-TR">
              <a:ea typeface="Calibri" panose="020f0502020204030204"/>
              <a:cs typeface="Calibri"/>
            </a:endParaRPr>
          </a:p>
          <a:p>
            <a:endParaRPr lang="tr-TR">
              <a:ea typeface="Calibri" panose="020f0502020204030204"/>
              <a:cs typeface="Calibri"/>
            </a:endParaRPr>
          </a:p>
          <a:p>
            <a:r>
              <a:rPr lang="tr-TR">
                <a:ea typeface="+mn-lt"/>
                <a:cs typeface="+mn-lt"/>
                <a:hlinkClick r:id="rId2"/>
              </a:rPr>
              <a:t>https://github.com/burhan-taskesen/FMSS_2022/blob/main/FMSS/src/thirdweek/IterableString.java</a:t>
            </a:r>
            <a:r>
              <a:rPr lang="tr-TR">
                <a:ea typeface="+mn-lt"/>
                <a:cs typeface="+mn-lt"/>
              </a:rPr>
              <a:t> (iterable string ??)</a:t>
            </a:r>
            <a:endParaRPr lang="tr-TR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807679"/>
      </p:ext>
    </p:ext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2A34340-45F6-D9AA-0489-207C8041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2" y="1998317"/>
            <a:ext cx="11908077" cy="28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2916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94E3D8F0-DADB-6634-8AD1-AA7117FF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6" y="689902"/>
            <a:ext cx="11594925" cy="5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70063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14DCF4A2-E5D7-A1BF-B929-470D17B6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841207"/>
            <a:ext cx="11814130" cy="51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80629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5DC9C3E-A540-C83B-5207-A14DE2E4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" y="1750539"/>
            <a:ext cx="12200350" cy="30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1494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1EE3BF72-CEA0-F4AD-C402-F4E93607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0" y="690997"/>
            <a:ext cx="10874679" cy="53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6158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C5450B8B-AB4D-7A16-06C0-EDA56455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4" y="528004"/>
            <a:ext cx="11427912" cy="59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15470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D005403-5D81-7170-2F61-399363E7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" y="1787146"/>
            <a:ext cx="11313090" cy="28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48693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7875E76-F2D4-8872-CDE4-FE1258C2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5" y="449957"/>
            <a:ext cx="10123116" cy="62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2701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8EC4EC-00A1-1A8C-548B-4777BE79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070080" cy="2387600"/>
          </a:xfrm>
        </p:spPr>
        <p:txBody>
          <a:bodyPr/>
          <a:lstStyle/>
          <a:p>
            <a:r>
              <a:rPr lang="tr-TR"/>
              <a:t>Statik Metotlar ve Değişkenler</a:t>
            </a:r>
          </a:p>
        </p:txBody>
      </p:sp>
    </p:spTree>
    <p:extLst>
      <p:ext uri="{BB962C8B-B14F-4D97-AF65-F5344CB8AC3E}">
        <p14:creationId xmlns:p14="http://schemas.microsoft.com/office/powerpoint/2010/main" val="3176367891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D51C48-2FDB-B832-1894-63E57DA9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tr-TR"/>
              <a:t>Statik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A5E1FF-08E0-CF80-A74A-D709F8C18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tr-TR" sz="2000"/>
              <a:t>Java nesne yönelimlidir fakat bir özel durumumuz vardır bir yardımcı yöntem bu yöntemde sınıfın bir örneğine sahip olmamıza gerek yoktur.</a:t>
            </a:r>
          </a:p>
          <a:p>
            <a:r>
              <a:rPr lang="tr-TR" sz="2000"/>
              <a:t>Statik anahtar kelimesi bize şunu sağlar bir yöntem veya değişken sınıfın herhangi bir örneği olmadan da çalışır.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28DD246C-CC47-C516-6F44-041D5281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2077454"/>
            <a:ext cx="6019331" cy="26998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55895645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ACDDD-FFD9-A9E8-6EEB-958BC898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Calibri Light" panose="020f0302020204030204"/>
                <a:cs typeface="Calibri Light"/>
              </a:rPr>
              <a:t>Kaynaklar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C3A82F-7896-4B83-507F-5800C407F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1600">
                <a:latin typeface="Consolas"/>
                <a:hlinkClick r:id="rId2"/>
              </a:rPr>
              <a:t>https://docs.oracle.com/javase/specs/jls/se11/html/jls-14.html#jls-14.14.2</a:t>
            </a:r>
            <a:endParaRPr lang="tr-TR" sz="1600">
              <a:latin typeface="Calibri" panose="020f0502020204030204"/>
              <a:ea typeface="Calibri" panose="020f0502020204030204"/>
              <a:cs typeface="Calibri"/>
            </a:endParaRPr>
          </a:p>
          <a:p>
            <a:endParaRPr lang="tr-TR" sz="1600">
              <a:latin typeface="Consolas"/>
            </a:endParaRPr>
          </a:p>
          <a:p>
            <a:endParaRPr lang="tr-TR" sz="16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3525379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E4B48B-6DD3-ECB2-2EC8-A6DE05A27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tr-TR" sz="2000"/>
              <a:t>Statik yöntemler , statik yöntemin sınıfının belirli bir örneğini bilmeden çalışır statik yöntem örnek başvurusu direkt Math.Random() gibi çağırıldığından static yöntem sınıfın herhangi bir örnek değişkenine(non-static) başvuramaz. Statik yöntem hangi örneğin değişken değerinin kullanılacağını bilemez.</a:t>
            </a:r>
          </a:p>
          <a:p>
            <a:endParaRPr lang="tr-TR" sz="200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686F6EC-2B87-7392-2B95-413B06A34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" b="-2"/>
          <a:stretch>
            <a:fillRect/>
          </a:stretch>
        </p:blipFill>
        <p:spPr>
          <a:xfrm>
            <a:off x="5092506" y="1069145"/>
            <a:ext cx="7096446" cy="50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1254"/>
      </p:ext>
    </p:extLst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34110D-672A-B707-C0C5-5BCB46198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b="1"/>
              <a:t>STATİK YÖNTEMLER STATİK OLMAYAN YÖNTEMLERİ KULLANAMAZLAR</a:t>
            </a:r>
          </a:p>
          <a:p>
            <a:pPr marL="0" indent="0">
              <a:buNone/>
            </a:pPr>
            <a:r>
              <a:rPr lang="tr-TR" sz="2000"/>
              <a:t>Statik olmayan yöntemler genellikle yöntemin davranışını etkilemek için örnek değişken durumunu kullanırlar getName(), name değişkeninin değerini döndürür.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BF41A0BE-7455-0F66-4838-AFC564B60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773723"/>
            <a:ext cx="6777580" cy="53316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2033023"/>
      </p:ext>
    </p:extLst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85D14D-FACE-C35D-2AB9-230ECBD8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r>
              <a:rPr lang="tr-TR" sz="2000"/>
              <a:t>Statik değişkenlerde o değişkenin değeri tüm sınıflarda aynıdır </a:t>
            </a:r>
          </a:p>
          <a:p>
            <a:r>
              <a:rPr lang="tr-TR" sz="2000"/>
              <a:t>Statik değişkenler paylaşılır. Aynı sınıfın tüm örnekleri statik değişkenlerin tek bir kopyasnı paylaşır </a:t>
            </a:r>
          </a:p>
          <a:p>
            <a:r>
              <a:rPr lang="tr-TR" sz="2000"/>
              <a:t>Bir sınıftaki statik değişkenler, o sınıfın herhangi bir nesnesi oluşturulmadan önce başlatılır</a:t>
            </a:r>
          </a:p>
          <a:p>
            <a:r>
              <a:rPr lang="tr-TR" sz="2000"/>
              <a:t>Bir sınıftaki statik değişkenler sınıfın herhangi bir statik statik yöntemi çalışmadan önce başlatılır.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373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373CECED-D8F1-80CB-C0A7-037E7C9C2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4" y="484633"/>
            <a:ext cx="4846320" cy="2743200"/>
          </a:xfrm>
          <a:prstGeom prst="rect">
            <a:avLst/>
          </a:prstGeom>
        </p:spPr>
      </p:pic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16DB9E7-69A0-C3F9-59E7-522D2DE7F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4" y="3511296"/>
            <a:ext cx="4846320" cy="2743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2386090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9DC2D6-4E3E-DA42-A91E-DC7C7A903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err="1"/>
              <a:t>Instance Variables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5991938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C8ED02-377F-CACB-4C00-D5EE1828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tr-TR" sz="2400"/>
              <a:t>Biz bir sınıf oluştururken şunlara dikkat ederiz </a:t>
            </a:r>
          </a:p>
          <a:p>
            <a:endParaRPr lang="tr-TR" sz="2400"/>
          </a:p>
          <a:p>
            <a:r>
              <a:rPr lang="tr-TR" sz="2400"/>
              <a:t>Bir nesnenin bildiği şeyler, örnek değişkenleridir(Instance Variables)</a:t>
            </a:r>
            <a:br>
              <a:rPr lang="tr-TR" sz="2400"/>
            </a:br>
            <a:endParaRPr lang="tr-TR" sz="24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377044C-E6CE-D849-9A4D-16D263F9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9" y="2226122"/>
            <a:ext cx="4475531" cy="2402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4171792"/>
      </p:ext>
    </p:extLst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AF0096-DE1D-71DB-A437-14F20AA5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DBD3ED-36F5-1BE6-D08A-07A3355F5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nn-NO" sz="2000"/>
              <a:t>Örnek değişkenleri her zaman </a:t>
            </a:r>
            <a:r>
              <a:rPr lang="tr-TR" sz="2000" err="1"/>
              <a:t>default</a:t>
            </a:r>
            <a:r>
              <a:rPr lang="nn-NO" sz="2000"/>
              <a:t> bir değer alır.</a:t>
            </a:r>
            <a:endParaRPr lang="tr-TR" sz="2000"/>
          </a:p>
          <a:p>
            <a:pPr marL="0" indent="0">
              <a:buNone/>
            </a:pPr>
            <a:r>
              <a:rPr lang="tr-TR" sz="2000"/>
              <a:t>(int = 0 , float = 0.0 , boolean = false, references =  null)</a:t>
            </a:r>
          </a:p>
          <a:p>
            <a:endParaRPr lang="tr-TR" sz="2000"/>
          </a:p>
          <a:p>
            <a:r>
              <a:rPr lang="tr-TR" sz="2000"/>
              <a:t>Örnek değişkenleri bir sınıf içinde bildirilir, ancak bir yöntem içinde bildirilmez.</a:t>
            </a:r>
          </a:p>
          <a:p>
            <a:r>
              <a:rPr lang="tr-TR" sz="2000"/>
              <a:t>Örnek değişkenleri, ait oldukları nesnenin içinde yaşar.</a:t>
            </a:r>
          </a:p>
          <a:p>
            <a:r>
              <a:rPr lang="tr-TR" sz="2000"/>
              <a:t>Yığındaki bir nesne için alan ayrıldığında, her örnek değişkeni değeri için bir alan oluşturulur.</a:t>
            </a:r>
          </a:p>
          <a:p>
            <a:endParaRPr lang="tr-TR" sz="200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4C6D5B1-5462-FFA2-0CB2-C9EB577E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6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9E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132522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F1D048-7C60-9B66-EF35-6EA25734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524389-8D5C-B39A-43EB-D8293587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3506820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58" name="Shape 58"/>
        <p:cNvGrpSpPr/>
        <p:nvPr/>
      </p:nvGrpSpPr>
      <p:grpSpPr>
        <a:xfrm>
          <a:off x="0" y="0"/>
          <a: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15600" y="1662200"/>
            <a:ext cx="11360800" cy="3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 sz="6933">
                <a:latin typeface="Montserrat"/>
                <a:ea typeface="Montserrat"/>
                <a:cs typeface="Montserrat"/>
                <a:sym typeface="Montserrat"/>
              </a:rPr>
              <a:t>Neden Final Java 8’den Sonra Daha Az Kullanılıyor</a:t>
            </a:r>
            <a:endParaRPr sz="6933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63" name="Shape 63"/>
        <p:cNvGrpSpPr/>
        <p:nvPr/>
      </p:nvGrpSpPr>
      <p:grpSpPr>
        <a:xfrm>
          <a:off x="0" y="0"/>
          <a: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18933" y="593367"/>
            <a:ext cx="1135760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Nested Sınıf Nedir?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>
            <p:ph type="body" idx="1"/>
          </p:nvPr>
        </p:nvSpPr>
        <p:spPr>
          <a:xfrm>
            <a:off x="5230101" y="1769167"/>
            <a:ext cx="6546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2133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Bir sınıfın içinde oluşturulan sınıflara denir. Birazdan bazı nested türleri ile final arasındaki ilişkiye bakıyor olacağız.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7" y="1769167"/>
            <a:ext cx="4419600" cy="2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70" name="Shape 70"/>
        <p:cNvGrpSpPr/>
        <p:nvPr/>
      </p:nvGrpSpPr>
      <p:grpSpPr>
        <a:xfrm>
          <a:off x="0" y="0"/>
          <a: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715000" y="593367"/>
            <a:ext cx="60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Local Sınıflar Nedir?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>
            <p:ph type="body" idx="1"/>
          </p:nvPr>
        </p:nvSpPr>
        <p:spPr>
          <a:xfrm>
            <a:off x="5230101" y="1769167"/>
            <a:ext cx="6546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2133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Bir sınıfın içindeki bloklardan birinde tanımlanan bir tür nested sınıftır.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8" y="0"/>
            <a:ext cx="427913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77" name="Shape 77"/>
        <p:cNvGrpSpPr/>
        <p:nvPr/>
      </p:nvGrpSpPr>
      <p:grpSpPr>
        <a:xfrm>
          <a:off x="0" y="0"/>
          <a: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562000" y="593367"/>
            <a:ext cx="112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Anonim Sınıflar Nedir?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type="body" idx="1"/>
          </p:nvPr>
        </p:nvSpPr>
        <p:spPr>
          <a:xfrm>
            <a:off x="519133" y="1769167"/>
            <a:ext cx="1125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2133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Bir sınıfın içinde sınıf ismi verilmeden oluşturulan bir tür nested sınıftır.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100" y="2629534"/>
            <a:ext cx="8712200" cy="39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28"/>
  <p:tag name="AS_OS" val="Unix 5.13.0.1017"/>
  <p:tag name="AS_RELEASE_DATE" val="2022.07.14"/>
  <p:tag name="AS_TITLE" val="Aspose.Slides for .NET Standard 2.0"/>
  <p:tag name="AS_VERSION" val="22.7"/>
</p:tagLst>
</file>

<file path=ppt/theme/theme1.xml><?xml version="1.0" encoding="utf-8"?>
<a:theme xmlns:r="http://schemas.openxmlformats.org/officeDocument/2006/relationships"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r="http://schemas.openxmlformats.org/officeDocument/2006/relationships"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slate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Geniş ekran</PresentationFormat>
  <Paragraphs>47</Paragraphs>
  <Slides>56</Slides>
  <Notes>10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baseType="lpstr" size="64">
      <vt:lpstr>Arial</vt:lpstr>
      <vt:lpstr>Calibri Light</vt:lpstr>
      <vt:lpstr>Calibri</vt:lpstr>
      <vt:lpstr>Consolas</vt:lpstr>
      <vt:lpstr>Oswald</vt:lpstr>
      <vt:lpstr>Average</vt:lpstr>
      <vt:lpstr>Montserrat</vt:lpstr>
      <vt:lpstr>Ofis Teması</vt:lpstr>
      <vt:lpstr>FMSS Bootcamp 20223.Hafta</vt:lpstr>
      <vt:lpstr>String içinde neden dönülemez ?</vt:lpstr>
      <vt:lpstr>PowerPoint Presentation</vt:lpstr>
      <vt:lpstr>String neden iterable değil ?</vt:lpstr>
      <vt:lpstr>Kaynaklar</vt:lpstr>
      <vt:lpstr>Neden Final Java 8’den Sonra Daha Az Kullanılıyor</vt:lpstr>
      <vt:lpstr>Nested Sınıf Nedir?</vt:lpstr>
      <vt:lpstr>Local Sınıflar Nedir?</vt:lpstr>
      <vt:lpstr>Anonim Sınıflar Nedir?</vt:lpstr>
      <vt:lpstr>Local ve Anonim Sınıflar ile Final Bağlantısı</vt:lpstr>
      <vt:lpstr>Java 8’den Önce Local Sınıf ve Final</vt:lpstr>
      <vt:lpstr>Java 8’den Önce Anonim Sınıf ve Final</vt:lpstr>
      <vt:lpstr>Effectively Final Nedir?</vt:lpstr>
      <vt:lpstr>Effectively Final Örnekleri</vt:lpstr>
      <vt:lpstr>Effectively Final Hatalı Kullanımı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Statik Metotlar ve Değişkenler</vt:lpstr>
      <vt:lpstr>Statik</vt:lpstr>
      <vt:lpstr>PowerPoint Presentation</vt:lpstr>
      <vt:lpstr>PowerPoint Presentation</vt:lpstr>
      <vt:lpstr>PowerPoint Presentation</vt:lpstr>
      <vt:lpstr>Instance Variables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22.0700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Sunusu</dc:title>
  <cp:revision>116</cp:revision>
  <dcterms:created xsi:type="dcterms:W3CDTF">2022-08-30T06:15:57Z</dcterms:created>
  <dcterms:modified xsi:type="dcterms:W3CDTF">2022-09-03T12:33:51Z</dcterms:modified>
</cp:coreProperties>
</file>